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57" r:id="rId4"/>
    <p:sldId id="352" r:id="rId5"/>
    <p:sldId id="353" r:id="rId6"/>
    <p:sldId id="354" r:id="rId7"/>
    <p:sldId id="355" r:id="rId8"/>
    <p:sldId id="356" r:id="rId9"/>
    <p:sldId id="357" r:id="rId10"/>
    <p:sldId id="358" r:id="rId11"/>
    <p:sldId id="359" r:id="rId12"/>
    <p:sldId id="360" r:id="rId13"/>
    <p:sldId id="319" r:id="rId14"/>
    <p:sldId id="270" r:id="rId15"/>
    <p:sldId id="272" r:id="rId16"/>
    <p:sldId id="282" r:id="rId17"/>
    <p:sldId id="264" r:id="rId18"/>
    <p:sldId id="265" r:id="rId19"/>
    <p:sldId id="338" r:id="rId20"/>
    <p:sldId id="323" r:id="rId21"/>
    <p:sldId id="339" r:id="rId22"/>
    <p:sldId id="325" r:id="rId23"/>
    <p:sldId id="336" r:id="rId24"/>
    <p:sldId id="3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7677" autoAdjust="0"/>
  </p:normalViewPr>
  <p:slideViewPr>
    <p:cSldViewPr snapToGrid="0">
      <p:cViewPr>
        <p:scale>
          <a:sx n="65" d="100"/>
          <a:sy n="65" d="100"/>
        </p:scale>
        <p:origin x="716"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73505-063A-445A-B433-74E453086379}"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4252F-04F5-45B2-951F-3F6B1F4726FE}" type="slidenum">
              <a:rPr lang="en-US" smtClean="0"/>
              <a:t>‹#›</a:t>
            </a:fld>
            <a:endParaRPr lang="en-US"/>
          </a:p>
        </p:txBody>
      </p:sp>
    </p:spTree>
    <p:extLst>
      <p:ext uri="{BB962C8B-B14F-4D97-AF65-F5344CB8AC3E}">
        <p14:creationId xmlns:p14="http://schemas.microsoft.com/office/powerpoint/2010/main" val="166988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A7272F5-3809-448B-8D32-FC80ED1FFE95}"/>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22F043F9-9409-494B-B315-33FD3C8F84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a loose nut  “oh I’ll take care of it later”  and before the end of the day you find out a child had a choking incident and was rushed to the hospital.  Could have been prevented….</a:t>
            </a:r>
          </a:p>
        </p:txBody>
      </p:sp>
      <p:sp>
        <p:nvSpPr>
          <p:cNvPr id="60420" name="Slide Number Placeholder 3">
            <a:extLst>
              <a:ext uri="{FF2B5EF4-FFF2-40B4-BE49-F238E27FC236}">
                <a16:creationId xmlns:a16="http://schemas.microsoft.com/office/drawing/2014/main" id="{720F6592-BFDF-405B-8DC9-4CD44CD9E0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9AA44D-039B-46DD-A1A4-E3CCC608374F}" type="slidenum">
              <a:rPr lang="en-US" altLang="en-US"/>
              <a:pPr eaLnBrk="1" hangingPunct="1"/>
              <a:t>12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ADB8D7B0-AC53-4088-B0B1-F54F2DAE0A2F}"/>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82DA44E2-6049-4C57-9D44-BC528DA9C5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1). There needs to be one sink designated for diapering 2). If serving infants one sink for food prep 3). One sink for oral hygiene and general hand washing. Therefore infant rooms need at least 3 sinks.  While toddler rooms which have a diapering table need 2 sinks. </a:t>
            </a:r>
          </a:p>
        </p:txBody>
      </p:sp>
      <p:sp>
        <p:nvSpPr>
          <p:cNvPr id="89092" name="Slide Number Placeholder 3">
            <a:extLst>
              <a:ext uri="{FF2B5EF4-FFF2-40B4-BE49-F238E27FC236}">
                <a16:creationId xmlns:a16="http://schemas.microsoft.com/office/drawing/2014/main" id="{7A720956-DF45-48D5-A1F9-10216529AA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339FC3-EABF-4F4E-A8C2-306B08F9FCB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98B838F-2D4B-4550-9F62-FE53A32D5F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9D4925-2E0A-4E80-B36B-347A7FF45E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7" name="Rectangle 7">
            <a:extLst>
              <a:ext uri="{FF2B5EF4-FFF2-40B4-BE49-F238E27FC236}">
                <a16:creationId xmlns:a16="http://schemas.microsoft.com/office/drawing/2014/main" id="{0859B627-FEE1-409F-91FB-8F51712C807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C44326-E0F9-4469-8271-5950A4CF768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68" name="Rectangle 2">
            <a:extLst>
              <a:ext uri="{FF2B5EF4-FFF2-40B4-BE49-F238E27FC236}">
                <a16:creationId xmlns:a16="http://schemas.microsoft.com/office/drawing/2014/main" id="{4455AF2B-F9B9-4775-8DCE-445A22E3D463}"/>
              </a:ext>
            </a:extLst>
          </p:cNvPr>
          <p:cNvSpPr>
            <a:spLocks noRot="1" noChangeArrowheads="1" noTextEdit="1"/>
          </p:cNvSpPr>
          <p:nvPr>
            <p:ph type="sldImg"/>
          </p:nvPr>
        </p:nvSpPr>
        <p:spPr>
          <a:ln/>
        </p:spPr>
      </p:sp>
      <p:sp>
        <p:nvSpPr>
          <p:cNvPr id="62469" name="Rectangle 3">
            <a:extLst>
              <a:ext uri="{FF2B5EF4-FFF2-40B4-BE49-F238E27FC236}">
                <a16:creationId xmlns:a16="http://schemas.microsoft.com/office/drawing/2014/main" id="{1FDA5DF1-045D-4267-8D51-49B1CAD8E9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Peeling paint 2). Dead spiders and webs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50B2BE0-F3F2-4FC0-B22D-B38195CA58D0}"/>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188C446A-628E-4C74-8183-7DE71E0E7E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1. showing cleaning supplies in an unlocked cabinet under the kitchen sink that was accessible to children. (actual citation by OAG)</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DFD1641F-548F-4965-B3CC-972DA1FD7B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AC1B12-323D-4AB2-BDEA-7EC9EBA37F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421F6F4-A2FA-4265-BD42-E14102420B09}"/>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072C3D8D-5578-4623-8EE7-534F35884F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1). This is a no no!</a:t>
            </a:r>
          </a:p>
          <a:p>
            <a:r>
              <a:rPr lang="en-US" altLang="en-US">
                <a:latin typeface="Arial" panose="020B0604020202020204" pitchFamily="34" charset="0"/>
              </a:rPr>
              <a:t>What is it and where's the MSDS? </a:t>
            </a:r>
          </a:p>
        </p:txBody>
      </p:sp>
      <p:sp>
        <p:nvSpPr>
          <p:cNvPr id="65540" name="Slide Number Placeholder 3">
            <a:extLst>
              <a:ext uri="{FF2B5EF4-FFF2-40B4-BE49-F238E27FC236}">
                <a16:creationId xmlns:a16="http://schemas.microsoft.com/office/drawing/2014/main" id="{54FEB6CD-0236-4583-A28B-58C2B8BB8B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96A79C-1763-4034-8CA2-409C0D29CF1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ECBE0C4-D508-4D2B-8C3F-07E68A0F9D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532878-0311-47CA-8EE5-25FCFCCFE83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11" name="Rectangle 7">
            <a:extLst>
              <a:ext uri="{FF2B5EF4-FFF2-40B4-BE49-F238E27FC236}">
                <a16:creationId xmlns:a16="http://schemas.microsoft.com/office/drawing/2014/main" id="{AAE0E369-2451-4966-9270-48432B971A6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38A0C3-0D7E-4A48-9CF7-76B9562E2F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12" name="Rectangle 2">
            <a:extLst>
              <a:ext uri="{FF2B5EF4-FFF2-40B4-BE49-F238E27FC236}">
                <a16:creationId xmlns:a16="http://schemas.microsoft.com/office/drawing/2014/main" id="{B8719F65-5D2F-4403-B25B-C2376AB8A50C}"/>
              </a:ext>
            </a:extLst>
          </p:cNvPr>
          <p:cNvSpPr>
            <a:spLocks noRot="1" noChangeArrowheads="1" noTextEdit="1"/>
          </p:cNvSpPr>
          <p:nvPr>
            <p:ph type="sldImg"/>
          </p:nvPr>
        </p:nvSpPr>
        <p:spPr>
          <a:ln/>
        </p:spPr>
      </p:sp>
      <p:sp>
        <p:nvSpPr>
          <p:cNvPr id="68613" name="Rectangle 3">
            <a:extLst>
              <a:ext uri="{FF2B5EF4-FFF2-40B4-BE49-F238E27FC236}">
                <a16:creationId xmlns:a16="http://schemas.microsoft.com/office/drawing/2014/main" id="{41A0829B-6C61-4F05-8BE4-4A80004F77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Bees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87CA4BD-4DF6-463C-8290-86F7565B33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287627-A61B-49AB-8D20-DFCDD3C3184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5" name="Rectangle 7">
            <a:extLst>
              <a:ext uri="{FF2B5EF4-FFF2-40B4-BE49-F238E27FC236}">
                <a16:creationId xmlns:a16="http://schemas.microsoft.com/office/drawing/2014/main" id="{43F0E0EF-1554-4CA7-92DC-6C59213E9E6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1C3CD2-A7CD-423D-8409-909152945EC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6" name="Rectangle 2">
            <a:extLst>
              <a:ext uri="{FF2B5EF4-FFF2-40B4-BE49-F238E27FC236}">
                <a16:creationId xmlns:a16="http://schemas.microsoft.com/office/drawing/2014/main" id="{E6B6ABD1-173F-4F6A-84E7-4B2C37128DF9}"/>
              </a:ext>
            </a:extLst>
          </p:cNvPr>
          <p:cNvSpPr>
            <a:spLocks noRot="1" noChangeArrowheads="1" noTextEdit="1"/>
          </p:cNvSpPr>
          <p:nvPr>
            <p:ph type="sldImg"/>
          </p:nvPr>
        </p:nvSpPr>
        <p:spPr>
          <a:ln/>
        </p:spPr>
      </p:sp>
      <p:sp>
        <p:nvSpPr>
          <p:cNvPr id="69637" name="Rectangle 3">
            <a:extLst>
              <a:ext uri="{FF2B5EF4-FFF2-40B4-BE49-F238E27FC236}">
                <a16:creationId xmlns:a16="http://schemas.microsoft.com/office/drawing/2014/main" id="{90A1C59D-0FEE-4D24-A56C-42FB1F197A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Food stored in shelves need to be a minimum of 6” off the floor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11381FD-1BC0-42DA-B4A4-5C77FCEB85A1}"/>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756A8BD0-B106-482B-AB35-FDBA7D4D68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showing toothbrushes next to the diaper-changing table.       (actual citing by OAG)     </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8852" name="Slide Number Placeholder 3">
            <a:extLst>
              <a:ext uri="{FF2B5EF4-FFF2-40B4-BE49-F238E27FC236}">
                <a16:creationId xmlns:a16="http://schemas.microsoft.com/office/drawing/2014/main" id="{14AD3F47-DDBD-4560-A046-1EADB1DF0C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E4BFD6-62FA-4AF0-952C-B3761DCDB4E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4407F142-97B6-419E-B406-2FD5AFDB912C}"/>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ADBF4ACB-C381-490F-9BCE-E8BA7067D3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 showing a dust mop next to the water heater and a mop head draped over the heater.</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3972" name="Slide Number Placeholder 3">
            <a:extLst>
              <a:ext uri="{FF2B5EF4-FFF2-40B4-BE49-F238E27FC236}">
                <a16:creationId xmlns:a16="http://schemas.microsoft.com/office/drawing/2014/main" id="{74F3D7F7-F244-49ED-B11B-56A1A6C250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352AD2-77EB-49CC-9C0C-6EA552FFC2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183FAB3A-3B48-4EA7-B505-1BB18081E38E}"/>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FBE669E9-E657-4D08-9546-3DE00796D5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1). Over the outlet 2). Consider purchasing outlet covers that automatically cover 3). Do not forget the surge protectors they too need to be covered </a:t>
            </a:r>
          </a:p>
        </p:txBody>
      </p:sp>
      <p:sp>
        <p:nvSpPr>
          <p:cNvPr id="84996" name="Slide Number Placeholder 3">
            <a:extLst>
              <a:ext uri="{FF2B5EF4-FFF2-40B4-BE49-F238E27FC236}">
                <a16:creationId xmlns:a16="http://schemas.microsoft.com/office/drawing/2014/main" id="{C4867D9E-FD6D-479E-B702-C49127E204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5066B2-68C7-47EB-A125-9D3A57321EB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1DE8-00AD-4205-9F27-9A4FD037C8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B8B625-3A87-4C55-AD16-223701D8F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2A565B-5C76-4A4F-9657-A11881B168AA}"/>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5" name="Footer Placeholder 4">
            <a:extLst>
              <a:ext uri="{FF2B5EF4-FFF2-40B4-BE49-F238E27FC236}">
                <a16:creationId xmlns:a16="http://schemas.microsoft.com/office/drawing/2014/main" id="{A65B37F6-6D02-4463-A5F2-FF2527401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53D52-B523-43FC-8170-F686379175B3}"/>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35913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F8CD-E235-42DB-9082-652DD56E5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B71EB-E336-4EC1-9793-1C4E3ACC1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848D1-2E4E-434B-9843-DBD0FFE0A0DE}"/>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5" name="Footer Placeholder 4">
            <a:extLst>
              <a:ext uri="{FF2B5EF4-FFF2-40B4-BE49-F238E27FC236}">
                <a16:creationId xmlns:a16="http://schemas.microsoft.com/office/drawing/2014/main" id="{7BB7F780-2129-4B6D-A149-A8352C370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1A2BC-41B8-4146-AF41-51C60D1CB43F}"/>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359134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B10D7-5249-4614-AF20-21B19E4C4B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E963CC-3C72-471F-A87B-576BAC39B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D829F-8B5B-4FE9-A820-367F7BCC0C2B}"/>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5" name="Footer Placeholder 4">
            <a:extLst>
              <a:ext uri="{FF2B5EF4-FFF2-40B4-BE49-F238E27FC236}">
                <a16:creationId xmlns:a16="http://schemas.microsoft.com/office/drawing/2014/main" id="{9813A892-1907-4302-A91F-A16F50C89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6D5E0-5932-4C37-9046-23C263D9B06A}"/>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3079998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1032355-EED6-4451-B5B7-5D06AE6C59A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CB215F-48DF-4EEB-8633-419A2BA26F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A754AD-5FD2-4770-A817-962E4F4C33FB}"/>
              </a:ext>
            </a:extLst>
          </p:cNvPr>
          <p:cNvSpPr>
            <a:spLocks noGrp="1"/>
          </p:cNvSpPr>
          <p:nvPr>
            <p:ph type="sldNum" sz="quarter" idx="12"/>
          </p:nvPr>
        </p:nvSpPr>
        <p:spPr/>
        <p:txBody>
          <a:bodyPr/>
          <a:lstStyle>
            <a:lvl1pPr>
              <a:defRPr/>
            </a:lvl1pPr>
          </a:lstStyle>
          <a:p>
            <a:fld id="{B0DCB760-9E5E-4069-8AAA-626635230DE4}" type="slidenum">
              <a:rPr lang="en-US" altLang="en-US"/>
              <a:pPr/>
              <a:t>‹#›</a:t>
            </a:fld>
            <a:endParaRPr lang="en-US" altLang="en-US"/>
          </a:p>
        </p:txBody>
      </p:sp>
    </p:spTree>
    <p:extLst>
      <p:ext uri="{BB962C8B-B14F-4D97-AF65-F5344CB8AC3E}">
        <p14:creationId xmlns:p14="http://schemas.microsoft.com/office/powerpoint/2010/main" val="3962495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6A9D9-DAAD-457C-9EBB-9D52917C8C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E16C037-B0CF-46A3-B931-E669CE9C16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087D0E-AA86-4105-9D6C-31FF5C763401}"/>
              </a:ext>
            </a:extLst>
          </p:cNvPr>
          <p:cNvSpPr>
            <a:spLocks noGrp="1"/>
          </p:cNvSpPr>
          <p:nvPr>
            <p:ph type="sldNum" sz="quarter" idx="12"/>
          </p:nvPr>
        </p:nvSpPr>
        <p:spPr/>
        <p:txBody>
          <a:bodyPr/>
          <a:lstStyle>
            <a:lvl1pPr>
              <a:defRPr/>
            </a:lvl1pPr>
          </a:lstStyle>
          <a:p>
            <a:fld id="{40AE0748-87F0-45B8-928D-74FC9C72624B}" type="slidenum">
              <a:rPr lang="en-US" altLang="en-US"/>
              <a:pPr/>
              <a:t>‹#›</a:t>
            </a:fld>
            <a:endParaRPr lang="en-US" altLang="en-US"/>
          </a:p>
        </p:txBody>
      </p:sp>
    </p:spTree>
    <p:extLst>
      <p:ext uri="{BB962C8B-B14F-4D97-AF65-F5344CB8AC3E}">
        <p14:creationId xmlns:p14="http://schemas.microsoft.com/office/powerpoint/2010/main" val="3855438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87BF4-13B6-4DB6-BB49-3BEA6C337FB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91AAEB-95CB-462A-B304-822F209E68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4A0050-8407-4313-8140-9A7D92C0B856}"/>
              </a:ext>
            </a:extLst>
          </p:cNvPr>
          <p:cNvSpPr>
            <a:spLocks noGrp="1"/>
          </p:cNvSpPr>
          <p:nvPr>
            <p:ph type="sldNum" sz="quarter" idx="12"/>
          </p:nvPr>
        </p:nvSpPr>
        <p:spPr/>
        <p:txBody>
          <a:bodyPr/>
          <a:lstStyle>
            <a:lvl1pPr>
              <a:defRPr/>
            </a:lvl1pPr>
          </a:lstStyle>
          <a:p>
            <a:fld id="{212EA699-9100-4E5D-9DED-1B1A426DC6A1}" type="slidenum">
              <a:rPr lang="en-US" altLang="en-US"/>
              <a:pPr/>
              <a:t>‹#›</a:t>
            </a:fld>
            <a:endParaRPr lang="en-US" altLang="en-US"/>
          </a:p>
        </p:txBody>
      </p:sp>
    </p:spTree>
    <p:extLst>
      <p:ext uri="{BB962C8B-B14F-4D97-AF65-F5344CB8AC3E}">
        <p14:creationId xmlns:p14="http://schemas.microsoft.com/office/powerpoint/2010/main" val="380491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3FB2D52-2D04-4965-B6E3-659755F132F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229B07A-23C0-44B1-95F2-C71C6D5EB9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B7F888-0EFD-4BD7-9A7B-E9B9E4187425}"/>
              </a:ext>
            </a:extLst>
          </p:cNvPr>
          <p:cNvSpPr>
            <a:spLocks noGrp="1"/>
          </p:cNvSpPr>
          <p:nvPr>
            <p:ph type="sldNum" sz="quarter" idx="12"/>
          </p:nvPr>
        </p:nvSpPr>
        <p:spPr/>
        <p:txBody>
          <a:bodyPr/>
          <a:lstStyle>
            <a:lvl1pPr>
              <a:defRPr/>
            </a:lvl1pPr>
          </a:lstStyle>
          <a:p>
            <a:fld id="{3A051EB4-8019-4127-875D-12B42C5769D4}" type="slidenum">
              <a:rPr lang="en-US" altLang="en-US"/>
              <a:pPr/>
              <a:t>‹#›</a:t>
            </a:fld>
            <a:endParaRPr lang="en-US" altLang="en-US"/>
          </a:p>
        </p:txBody>
      </p:sp>
    </p:spTree>
    <p:extLst>
      <p:ext uri="{BB962C8B-B14F-4D97-AF65-F5344CB8AC3E}">
        <p14:creationId xmlns:p14="http://schemas.microsoft.com/office/powerpoint/2010/main" val="2335502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575DB61-2FC9-43BA-96FA-256DA124EE1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C483937-3124-4009-B026-C0B74907F0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9EAB0E0-A02B-4A7C-8125-6EF5C9EC261B}"/>
              </a:ext>
            </a:extLst>
          </p:cNvPr>
          <p:cNvSpPr>
            <a:spLocks noGrp="1"/>
          </p:cNvSpPr>
          <p:nvPr>
            <p:ph type="sldNum" sz="quarter" idx="12"/>
          </p:nvPr>
        </p:nvSpPr>
        <p:spPr/>
        <p:txBody>
          <a:bodyPr/>
          <a:lstStyle>
            <a:lvl1pPr>
              <a:defRPr/>
            </a:lvl1pPr>
          </a:lstStyle>
          <a:p>
            <a:fld id="{C572B10B-8BFA-419A-AFDC-9D94CBA9E93A}" type="slidenum">
              <a:rPr lang="en-US" altLang="en-US"/>
              <a:pPr/>
              <a:t>‹#›</a:t>
            </a:fld>
            <a:endParaRPr lang="en-US" altLang="en-US"/>
          </a:p>
        </p:txBody>
      </p:sp>
    </p:spTree>
    <p:extLst>
      <p:ext uri="{BB962C8B-B14F-4D97-AF65-F5344CB8AC3E}">
        <p14:creationId xmlns:p14="http://schemas.microsoft.com/office/powerpoint/2010/main" val="84795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78FBB9C-384C-4D6A-A428-8842EFBAAF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3664E44-1999-4CC2-AD1B-277BC583E9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3AE9F9-1F03-4E41-9DCD-1F99F71FD062}"/>
              </a:ext>
            </a:extLst>
          </p:cNvPr>
          <p:cNvSpPr>
            <a:spLocks noGrp="1"/>
          </p:cNvSpPr>
          <p:nvPr>
            <p:ph type="sldNum" sz="quarter" idx="12"/>
          </p:nvPr>
        </p:nvSpPr>
        <p:spPr/>
        <p:txBody>
          <a:bodyPr/>
          <a:lstStyle>
            <a:lvl1pPr>
              <a:defRPr/>
            </a:lvl1pPr>
          </a:lstStyle>
          <a:p>
            <a:fld id="{8BACFFBF-FA27-4B92-BCB0-82DD48BC3124}" type="slidenum">
              <a:rPr lang="en-US" altLang="en-US"/>
              <a:pPr/>
              <a:t>‹#›</a:t>
            </a:fld>
            <a:endParaRPr lang="en-US" altLang="en-US"/>
          </a:p>
        </p:txBody>
      </p:sp>
    </p:spTree>
    <p:extLst>
      <p:ext uri="{BB962C8B-B14F-4D97-AF65-F5344CB8AC3E}">
        <p14:creationId xmlns:p14="http://schemas.microsoft.com/office/powerpoint/2010/main" val="2081708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90253D6-6407-438F-98F1-D5FAA11365F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48B0458-29C1-4373-9921-4DAEA77BA54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EC68E86-9E3E-4742-AA48-09A56FD054C3}"/>
              </a:ext>
            </a:extLst>
          </p:cNvPr>
          <p:cNvSpPr>
            <a:spLocks noGrp="1"/>
          </p:cNvSpPr>
          <p:nvPr>
            <p:ph type="sldNum" sz="quarter" idx="12"/>
          </p:nvPr>
        </p:nvSpPr>
        <p:spPr/>
        <p:txBody>
          <a:bodyPr/>
          <a:lstStyle>
            <a:lvl1pPr>
              <a:defRPr/>
            </a:lvl1pPr>
          </a:lstStyle>
          <a:p>
            <a:fld id="{195DBEA0-287C-49D2-A778-2A551958840C}" type="slidenum">
              <a:rPr lang="en-US" altLang="en-US"/>
              <a:pPr/>
              <a:t>‹#›</a:t>
            </a:fld>
            <a:endParaRPr lang="en-US" altLang="en-US"/>
          </a:p>
        </p:txBody>
      </p:sp>
    </p:spTree>
    <p:extLst>
      <p:ext uri="{BB962C8B-B14F-4D97-AF65-F5344CB8AC3E}">
        <p14:creationId xmlns:p14="http://schemas.microsoft.com/office/powerpoint/2010/main" val="111372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F8138DE-2474-412D-9E3D-A47907A3C13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A597E3-4A30-47E0-BAF1-8470D0651B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B7AE34-7591-4D6E-A91F-4A6F9862699C}"/>
              </a:ext>
            </a:extLst>
          </p:cNvPr>
          <p:cNvSpPr>
            <a:spLocks noGrp="1"/>
          </p:cNvSpPr>
          <p:nvPr>
            <p:ph type="sldNum" sz="quarter" idx="12"/>
          </p:nvPr>
        </p:nvSpPr>
        <p:spPr/>
        <p:txBody>
          <a:bodyPr/>
          <a:lstStyle>
            <a:lvl1pPr>
              <a:defRPr/>
            </a:lvl1pPr>
          </a:lstStyle>
          <a:p>
            <a:fld id="{7327B222-8978-41B7-A0C8-93763EF8BE72}" type="slidenum">
              <a:rPr lang="en-US" altLang="en-US"/>
              <a:pPr/>
              <a:t>‹#›</a:t>
            </a:fld>
            <a:endParaRPr lang="en-US" altLang="en-US"/>
          </a:p>
        </p:txBody>
      </p:sp>
    </p:spTree>
    <p:extLst>
      <p:ext uri="{BB962C8B-B14F-4D97-AF65-F5344CB8AC3E}">
        <p14:creationId xmlns:p14="http://schemas.microsoft.com/office/powerpoint/2010/main" val="371576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7845A-A006-4E93-8276-0EF1B70C7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DFB55-B1F5-40AD-9E58-2AC29693DB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53948-425E-41DB-989D-F29F0E9C4AF4}"/>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5" name="Footer Placeholder 4">
            <a:extLst>
              <a:ext uri="{FF2B5EF4-FFF2-40B4-BE49-F238E27FC236}">
                <a16:creationId xmlns:a16="http://schemas.microsoft.com/office/drawing/2014/main" id="{04D8C7E4-6D56-422F-86A3-804073496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396CA-F5C9-44FD-8CA9-62FEC659DCD5}"/>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733345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117162C-F9C5-40C4-B8E4-26763D2E2E4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527DE8A-593D-4BEE-B9C1-4FACD9492B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82CE07-E497-4FDF-91DE-446EE562208B}"/>
              </a:ext>
            </a:extLst>
          </p:cNvPr>
          <p:cNvSpPr>
            <a:spLocks noGrp="1"/>
          </p:cNvSpPr>
          <p:nvPr>
            <p:ph type="sldNum" sz="quarter" idx="12"/>
          </p:nvPr>
        </p:nvSpPr>
        <p:spPr/>
        <p:txBody>
          <a:bodyPr/>
          <a:lstStyle>
            <a:lvl1pPr>
              <a:defRPr/>
            </a:lvl1pPr>
          </a:lstStyle>
          <a:p>
            <a:fld id="{422D50E4-F3B9-4D95-BF38-5E6B1C23B372}" type="slidenum">
              <a:rPr lang="en-US" altLang="en-US"/>
              <a:pPr/>
              <a:t>‹#›</a:t>
            </a:fld>
            <a:endParaRPr lang="en-US" altLang="en-US"/>
          </a:p>
        </p:txBody>
      </p:sp>
    </p:spTree>
    <p:extLst>
      <p:ext uri="{BB962C8B-B14F-4D97-AF65-F5344CB8AC3E}">
        <p14:creationId xmlns:p14="http://schemas.microsoft.com/office/powerpoint/2010/main" val="1562992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86945-5D77-40B2-98BB-3CB6C7277F0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BB4F076-10A4-422B-BD9E-A8935ED4AD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E67797-FF30-4836-8851-018C602A2BC3}"/>
              </a:ext>
            </a:extLst>
          </p:cNvPr>
          <p:cNvSpPr>
            <a:spLocks noGrp="1"/>
          </p:cNvSpPr>
          <p:nvPr>
            <p:ph type="sldNum" sz="quarter" idx="12"/>
          </p:nvPr>
        </p:nvSpPr>
        <p:spPr/>
        <p:txBody>
          <a:bodyPr/>
          <a:lstStyle>
            <a:lvl1pPr>
              <a:defRPr/>
            </a:lvl1pPr>
          </a:lstStyle>
          <a:p>
            <a:fld id="{49042B36-6715-4BA0-B08A-FA834C214E75}" type="slidenum">
              <a:rPr lang="en-US" altLang="en-US"/>
              <a:pPr/>
              <a:t>‹#›</a:t>
            </a:fld>
            <a:endParaRPr lang="en-US" altLang="en-US"/>
          </a:p>
        </p:txBody>
      </p:sp>
    </p:spTree>
    <p:extLst>
      <p:ext uri="{BB962C8B-B14F-4D97-AF65-F5344CB8AC3E}">
        <p14:creationId xmlns:p14="http://schemas.microsoft.com/office/powerpoint/2010/main" val="425526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B3BF8-AE35-413D-A058-CD5FF74382C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B69C237-32F8-4E2D-A2A4-DFA20B249D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1E2151-A123-4D50-BC3F-9819468C2418}"/>
              </a:ext>
            </a:extLst>
          </p:cNvPr>
          <p:cNvSpPr>
            <a:spLocks noGrp="1"/>
          </p:cNvSpPr>
          <p:nvPr>
            <p:ph type="sldNum" sz="quarter" idx="12"/>
          </p:nvPr>
        </p:nvSpPr>
        <p:spPr/>
        <p:txBody>
          <a:bodyPr/>
          <a:lstStyle>
            <a:lvl1pPr>
              <a:defRPr/>
            </a:lvl1pPr>
          </a:lstStyle>
          <a:p>
            <a:fld id="{DFD0A45E-4EF4-41F8-881B-D282F44FC1BE}" type="slidenum">
              <a:rPr lang="en-US" altLang="en-US"/>
              <a:pPr/>
              <a:t>‹#›</a:t>
            </a:fld>
            <a:endParaRPr lang="en-US" altLang="en-US"/>
          </a:p>
        </p:txBody>
      </p:sp>
    </p:spTree>
    <p:extLst>
      <p:ext uri="{BB962C8B-B14F-4D97-AF65-F5344CB8AC3E}">
        <p14:creationId xmlns:p14="http://schemas.microsoft.com/office/powerpoint/2010/main" val="183821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82F2-0F41-4720-B502-348599B85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807223-94B3-48E4-8842-EB7277716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8C52F0-E712-4473-8203-8C462DF6E073}"/>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5" name="Footer Placeholder 4">
            <a:extLst>
              <a:ext uri="{FF2B5EF4-FFF2-40B4-BE49-F238E27FC236}">
                <a16:creationId xmlns:a16="http://schemas.microsoft.com/office/drawing/2014/main" id="{2828D70A-F4DC-4C78-BAEC-C3E3608CE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C07EC-9544-4C73-8209-6A1207FDADBE}"/>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107295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3D37-6E57-45D1-9A93-D007C0C87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F83BD1-F024-4CB8-8DA3-79EC5AD9F5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255A71-9DE7-4D5E-8476-935F28732D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BEB74-E0F2-4BF0-AC96-FB5049F84D56}"/>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6" name="Footer Placeholder 5">
            <a:extLst>
              <a:ext uri="{FF2B5EF4-FFF2-40B4-BE49-F238E27FC236}">
                <a16:creationId xmlns:a16="http://schemas.microsoft.com/office/drawing/2014/main" id="{07AC2C8F-B395-4ACC-94CC-CA35A778E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C2C8B-D7B9-4FE2-A7B6-F49E79568B1F}"/>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240673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F327-493E-425E-B94C-7461D3040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A79E30-9241-4A74-AC41-9FAE1631F7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AC14F9-E57E-4054-B7C0-4F1AE67150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995F21-2F9B-4616-8EDC-8FA802907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D92A4-F594-4959-B3C8-46023BFF12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F1673-0A7C-4887-BBD1-7C5F3C4B6643}"/>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8" name="Footer Placeholder 7">
            <a:extLst>
              <a:ext uri="{FF2B5EF4-FFF2-40B4-BE49-F238E27FC236}">
                <a16:creationId xmlns:a16="http://schemas.microsoft.com/office/drawing/2014/main" id="{88C7B64C-DDBB-4D84-9A13-D5DFD5F6AD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658F87-821A-4FAB-AB6A-9CB7F9F4A2FA}"/>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92146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CACC-1E0D-46A7-9388-9CD5B32702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62BBBF-C770-47AD-AE6C-586F5A268954}"/>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4" name="Footer Placeholder 3">
            <a:extLst>
              <a:ext uri="{FF2B5EF4-FFF2-40B4-BE49-F238E27FC236}">
                <a16:creationId xmlns:a16="http://schemas.microsoft.com/office/drawing/2014/main" id="{E40032D1-C1EF-4D9E-BF0B-860E569303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F7A7AA-D774-4073-BCD3-57EA1B09C865}"/>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39111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078A0-93A5-4EA2-A4F1-87CC87DD6DB9}"/>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3" name="Footer Placeholder 2">
            <a:extLst>
              <a:ext uri="{FF2B5EF4-FFF2-40B4-BE49-F238E27FC236}">
                <a16:creationId xmlns:a16="http://schemas.microsoft.com/office/drawing/2014/main" id="{6A101556-61A9-4858-B140-11E4694DCD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82959B-4E7B-4247-B9D4-7A5B8523B078}"/>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96389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0EE1-9A61-4BBB-9FE8-3685E76BA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233539-7CFF-4F5F-A49F-B4DAB3F58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1C1442-ABF4-4152-8747-E986C6A39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171D6-863B-44B9-B7FB-0AA5AE66E006}"/>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6" name="Footer Placeholder 5">
            <a:extLst>
              <a:ext uri="{FF2B5EF4-FFF2-40B4-BE49-F238E27FC236}">
                <a16:creationId xmlns:a16="http://schemas.microsoft.com/office/drawing/2014/main" id="{54AB099E-172C-457E-A55A-EC5BF7776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EDA2D2-8177-4596-A967-FA48B02F9F3C}"/>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252511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D3C2-3816-43B6-BD4E-0FE833A7A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6EDE63-C58E-4C83-98C3-63F39E08A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D2DB82-2DAB-4B7C-AD80-8ED109BB9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43930-A4E9-4DB9-974E-DBBADA858530}"/>
              </a:ext>
            </a:extLst>
          </p:cNvPr>
          <p:cNvSpPr>
            <a:spLocks noGrp="1"/>
          </p:cNvSpPr>
          <p:nvPr>
            <p:ph type="dt" sz="half" idx="10"/>
          </p:nvPr>
        </p:nvSpPr>
        <p:spPr/>
        <p:txBody>
          <a:bodyPr/>
          <a:lstStyle/>
          <a:p>
            <a:fld id="{9F30A18D-E96D-4FAD-B93F-90C16150EA38}" type="datetimeFigureOut">
              <a:rPr lang="en-US" smtClean="0"/>
              <a:t>8/20/2020</a:t>
            </a:fld>
            <a:endParaRPr lang="en-US"/>
          </a:p>
        </p:txBody>
      </p:sp>
      <p:sp>
        <p:nvSpPr>
          <p:cNvPr id="6" name="Footer Placeholder 5">
            <a:extLst>
              <a:ext uri="{FF2B5EF4-FFF2-40B4-BE49-F238E27FC236}">
                <a16:creationId xmlns:a16="http://schemas.microsoft.com/office/drawing/2014/main" id="{C52D17B3-315C-4CD8-8F82-41900B3FD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1190EA-40D4-436E-8F4C-666972944249}"/>
              </a:ext>
            </a:extLst>
          </p:cNvPr>
          <p:cNvSpPr>
            <a:spLocks noGrp="1"/>
          </p:cNvSpPr>
          <p:nvPr>
            <p:ph type="sldNum" sz="quarter" idx="12"/>
          </p:nvPr>
        </p:nvSpPr>
        <p:spPr/>
        <p:txBody>
          <a:bodyPr/>
          <a:lstStyle/>
          <a:p>
            <a:fld id="{22B5D6F8-AEED-4A9F-9DA6-2EED4A1C0ED4}" type="slidenum">
              <a:rPr lang="en-US" smtClean="0"/>
              <a:t>‹#›</a:t>
            </a:fld>
            <a:endParaRPr lang="en-US"/>
          </a:p>
        </p:txBody>
      </p:sp>
    </p:spTree>
    <p:extLst>
      <p:ext uri="{BB962C8B-B14F-4D97-AF65-F5344CB8AC3E}">
        <p14:creationId xmlns:p14="http://schemas.microsoft.com/office/powerpoint/2010/main" val="249487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6D8DD-3BE2-4D3B-9ACE-0A51C331F8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1228C3-8DBA-4B0E-9953-B8FCA574A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91617-54C6-4B2B-BB55-77AFAB3DA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0A18D-E96D-4FAD-B93F-90C16150EA38}" type="datetimeFigureOut">
              <a:rPr lang="en-US" smtClean="0"/>
              <a:t>8/20/2020</a:t>
            </a:fld>
            <a:endParaRPr lang="en-US"/>
          </a:p>
        </p:txBody>
      </p:sp>
      <p:sp>
        <p:nvSpPr>
          <p:cNvPr id="5" name="Footer Placeholder 4">
            <a:extLst>
              <a:ext uri="{FF2B5EF4-FFF2-40B4-BE49-F238E27FC236}">
                <a16:creationId xmlns:a16="http://schemas.microsoft.com/office/drawing/2014/main" id="{4CDF6135-2901-4385-8F34-3B836B808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F9CCB5-E7EE-403B-8897-CEFCADC46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5D6F8-AEED-4A9F-9DA6-2EED4A1C0ED4}" type="slidenum">
              <a:rPr lang="en-US" smtClean="0"/>
              <a:t>‹#›</a:t>
            </a:fld>
            <a:endParaRPr lang="en-US"/>
          </a:p>
        </p:txBody>
      </p:sp>
    </p:spTree>
    <p:extLst>
      <p:ext uri="{BB962C8B-B14F-4D97-AF65-F5344CB8AC3E}">
        <p14:creationId xmlns:p14="http://schemas.microsoft.com/office/powerpoint/2010/main" val="124603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6AA5968-B468-4CD5-A4C9-D546AB0BD77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53B7C74-C800-40E7-8931-83F57D760B7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CD7721-093B-4CDD-B380-AC580C61A87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B6C1FA9F-A7D1-4C29-B8ED-023D5E17456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754A95A-E697-45B8-845D-F2BB2D6610D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F519A2A-F133-4BA0-9D80-C5D0EF4EF9B1}" type="slidenum">
              <a:rPr lang="en-US" altLang="en-US"/>
              <a:pPr/>
              <a:t>‹#›</a:t>
            </a:fld>
            <a:endParaRPr lang="en-US" altLang="en-US"/>
          </a:p>
        </p:txBody>
      </p:sp>
    </p:spTree>
    <p:extLst>
      <p:ext uri="{BB962C8B-B14F-4D97-AF65-F5344CB8AC3E}">
        <p14:creationId xmlns:p14="http://schemas.microsoft.com/office/powerpoint/2010/main" val="2662418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C44A-6A8F-4754-8790-527E9C9CC6E1}"/>
              </a:ext>
            </a:extLst>
          </p:cNvPr>
          <p:cNvSpPr>
            <a:spLocks noGrp="1"/>
          </p:cNvSpPr>
          <p:nvPr>
            <p:ph type="ctrTitle"/>
          </p:nvPr>
        </p:nvSpPr>
        <p:spPr/>
        <p:txBody>
          <a:bodyPr/>
          <a:lstStyle/>
          <a:p>
            <a:r>
              <a:rPr lang="en-US" dirty="0"/>
              <a:t>Maintaining Health and Safety Practices</a:t>
            </a:r>
          </a:p>
        </p:txBody>
      </p:sp>
      <p:sp>
        <p:nvSpPr>
          <p:cNvPr id="3" name="Subtitle 2">
            <a:extLst>
              <a:ext uri="{FF2B5EF4-FFF2-40B4-BE49-F238E27FC236}">
                <a16:creationId xmlns:a16="http://schemas.microsoft.com/office/drawing/2014/main" id="{DDF03F52-2768-4A1A-BFA1-CCCF394BEAA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54492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312A-EE75-44FF-9FBF-3921A8AB8700}"/>
              </a:ext>
            </a:extLst>
          </p:cNvPr>
          <p:cNvSpPr>
            <a:spLocks noGrp="1"/>
          </p:cNvSpPr>
          <p:nvPr>
            <p:ph type="title"/>
          </p:nvPr>
        </p:nvSpPr>
        <p:spPr/>
        <p:txBody>
          <a:bodyPr/>
          <a:lstStyle/>
          <a:p>
            <a:r>
              <a:rPr lang="en-US" dirty="0"/>
              <a:t>Head Lice Procedure </a:t>
            </a:r>
          </a:p>
        </p:txBody>
      </p:sp>
      <p:sp>
        <p:nvSpPr>
          <p:cNvPr id="3" name="Content Placeholder 2">
            <a:extLst>
              <a:ext uri="{FF2B5EF4-FFF2-40B4-BE49-F238E27FC236}">
                <a16:creationId xmlns:a16="http://schemas.microsoft.com/office/drawing/2014/main" id="{BD57BB0B-739D-44AB-A7CD-F01B1BEFBC2A}"/>
              </a:ext>
            </a:extLst>
          </p:cNvPr>
          <p:cNvSpPr>
            <a:spLocks noGrp="1"/>
          </p:cNvSpPr>
          <p:nvPr>
            <p:ph idx="1"/>
          </p:nvPr>
        </p:nvSpPr>
        <p:spPr/>
        <p:txBody>
          <a:bodyPr/>
          <a:lstStyle/>
          <a:p>
            <a:pPr marL="0" marR="0" lvl="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Staff will conduct visual daily health checks as the child arrives in the morning.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Staff will escort child to the center manager’s office so he or she can evaluate the health concern. The center manager will inform parent of the concern. If available, treatment may be given to parent to use for child.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center manager will evaluate the child upon return to class.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Staff will provide Notice to parents within 48 hours to the parent of all children in a group when there is an outbreak of lice.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Times New Roman" panose="02020603050405020304" pitchFamily="18" charset="0"/>
                <a:ea typeface="Calibri" panose="020F0502020204030204" pitchFamily="34" charset="0"/>
              </a:rPr>
              <a:t>In the event that health is a concern or a recurring problem, the child will be referred to primary physician and a home visit may be conducted the teacher or case worker.</a:t>
            </a:r>
            <a:endParaRPr lang="en-US" dirty="0"/>
          </a:p>
        </p:txBody>
      </p:sp>
    </p:spTree>
    <p:extLst>
      <p:ext uri="{BB962C8B-B14F-4D97-AF65-F5344CB8AC3E}">
        <p14:creationId xmlns:p14="http://schemas.microsoft.com/office/powerpoint/2010/main" val="410530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134F-C7DE-483A-AA8A-9FCB5A40712D}"/>
              </a:ext>
            </a:extLst>
          </p:cNvPr>
          <p:cNvSpPr>
            <a:spLocks noGrp="1"/>
          </p:cNvSpPr>
          <p:nvPr>
            <p:ph type="title"/>
          </p:nvPr>
        </p:nvSpPr>
        <p:spPr/>
        <p:txBody>
          <a:bodyPr/>
          <a:lstStyle/>
          <a:p>
            <a:r>
              <a:rPr lang="en-US" dirty="0"/>
              <a:t>Safety Practices</a:t>
            </a:r>
          </a:p>
        </p:txBody>
      </p:sp>
      <p:sp>
        <p:nvSpPr>
          <p:cNvPr id="3" name="Content Placeholder 2">
            <a:extLst>
              <a:ext uri="{FF2B5EF4-FFF2-40B4-BE49-F238E27FC236}">
                <a16:creationId xmlns:a16="http://schemas.microsoft.com/office/drawing/2014/main" id="{4FA8F6BA-9452-4711-B935-CD758FBE2201}"/>
              </a:ext>
            </a:extLst>
          </p:cNvPr>
          <p:cNvSpPr>
            <a:spLocks noGrp="1"/>
          </p:cNvSpPr>
          <p:nvPr>
            <p:ph idx="1"/>
          </p:nvPr>
        </p:nvSpPr>
        <p:spPr/>
        <p:txBody>
          <a:bodyPr/>
          <a:lstStyle/>
          <a:p>
            <a:r>
              <a:rPr lang="en-US" dirty="0"/>
              <a:t>Supervision alone cannot prevent all accidents and injuries; therefore the environment must be free of health and safety hazards to reduce risks to children. </a:t>
            </a:r>
          </a:p>
          <a:p>
            <a:pPr marL="0" indent="0">
              <a:buNone/>
            </a:pPr>
            <a:endParaRPr lang="en-US" dirty="0"/>
          </a:p>
        </p:txBody>
      </p:sp>
    </p:spTree>
    <p:extLst>
      <p:ext uri="{BB962C8B-B14F-4D97-AF65-F5344CB8AC3E}">
        <p14:creationId xmlns:p14="http://schemas.microsoft.com/office/powerpoint/2010/main" val="1768562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202A7CE-6852-45F4-A5EB-4B63A9A83AF7}"/>
              </a:ext>
            </a:extLst>
          </p:cNvPr>
          <p:cNvSpPr>
            <a:spLocks noGrp="1"/>
          </p:cNvSpPr>
          <p:nvPr>
            <p:ph type="title"/>
          </p:nvPr>
        </p:nvSpPr>
        <p:spPr/>
        <p:txBody>
          <a:bodyPr/>
          <a:lstStyle/>
          <a:p>
            <a:pPr eaLnBrk="1" hangingPunct="1"/>
            <a:r>
              <a:rPr lang="en-US" altLang="en-US" dirty="0"/>
              <a:t>Indoor and Outdoor Equipment </a:t>
            </a:r>
          </a:p>
        </p:txBody>
      </p:sp>
      <p:sp>
        <p:nvSpPr>
          <p:cNvPr id="12291" name="Content Placeholder 2">
            <a:extLst>
              <a:ext uri="{FF2B5EF4-FFF2-40B4-BE49-F238E27FC236}">
                <a16:creationId xmlns:a16="http://schemas.microsoft.com/office/drawing/2014/main" id="{6FFC177B-DF46-44AA-ABFC-A4BA82B4A6C6}"/>
              </a:ext>
            </a:extLst>
          </p:cNvPr>
          <p:cNvSpPr>
            <a:spLocks noGrp="1"/>
          </p:cNvSpPr>
          <p:nvPr>
            <p:ph idx="1"/>
          </p:nvPr>
        </p:nvSpPr>
        <p:spPr/>
        <p:txBody>
          <a:bodyPr/>
          <a:lstStyle/>
          <a:p>
            <a:pPr eaLnBrk="1" hangingPunct="1"/>
            <a:r>
              <a:rPr lang="en-US" altLang="en-US"/>
              <a:t>Used both at and away from the child-care center must be safe for the children: </a:t>
            </a:r>
          </a:p>
          <a:p>
            <a:pPr eaLnBrk="1" hangingPunct="1"/>
            <a:endParaRPr lang="en-US" altLang="en-US"/>
          </a:p>
        </p:txBody>
      </p:sp>
      <p:pic>
        <p:nvPicPr>
          <p:cNvPr id="12292" name="Picture 3" descr="photo nut 2014.JPG">
            <a:extLst>
              <a:ext uri="{FF2B5EF4-FFF2-40B4-BE49-F238E27FC236}">
                <a16:creationId xmlns:a16="http://schemas.microsoft.com/office/drawing/2014/main" id="{9F9B14E4-D47E-4080-AF63-E07F330015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19400"/>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444BB969-09C1-4849-96D9-452E8DFDF755}"/>
              </a:ext>
            </a:extLst>
          </p:cNvPr>
          <p:cNvSpPr>
            <a:spLocks noChangeArrowheads="1"/>
          </p:cNvSpPr>
          <p:nvPr/>
        </p:nvSpPr>
        <p:spPr bwMode="auto">
          <a:xfrm>
            <a:off x="1524001" y="24251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pic>
        <p:nvPicPr>
          <p:cNvPr id="14339" name="Picture 4" descr="C:\Users\Kim\AppData\Local\Microsoft\Windows\Temporary Internet Files\Content.Outlook\OXZHUBCR\photo (12).JPG">
            <a:extLst>
              <a:ext uri="{FF2B5EF4-FFF2-40B4-BE49-F238E27FC236}">
                <a16:creationId xmlns:a16="http://schemas.microsoft.com/office/drawing/2014/main" id="{F7B1FE30-59AD-479A-B7D4-EB9076B8B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14400"/>
            <a:ext cx="70231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6649695-B374-4E68-80A8-E13B547BC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im\AppData\Local\Microsoft\Windows\Temporary Internet Files\Content.Outlook\OXZHUBCR\photo (32).JPG">
            <a:extLst>
              <a:ext uri="{FF2B5EF4-FFF2-40B4-BE49-F238E27FC236}">
                <a16:creationId xmlns:a16="http://schemas.microsoft.com/office/drawing/2014/main" id="{ACC51059-86DE-49A4-AEA3-91507C853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4" y="838200"/>
            <a:ext cx="34115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C:\Users\Kim\AppData\Local\Microsoft\Windows\Temporary Internet Files\Content.Outlook\OXZHUBCR\photo (36).JPG">
            <a:extLst>
              <a:ext uri="{FF2B5EF4-FFF2-40B4-BE49-F238E27FC236}">
                <a16:creationId xmlns:a16="http://schemas.microsoft.com/office/drawing/2014/main" id="{937C6006-715E-430B-A86F-E0507EA0C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914400"/>
            <a:ext cx="38100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Kim\AppData\Local\Microsoft\Windows\Temporary Internet Files\Content.Outlook\OXZHUBCR\photo (24).JPG">
            <a:extLst>
              <a:ext uri="{FF2B5EF4-FFF2-40B4-BE49-F238E27FC236}">
                <a16:creationId xmlns:a16="http://schemas.microsoft.com/office/drawing/2014/main" id="{92D3E524-3C59-4248-931B-7A25E0D26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430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C:\Users\Kim\AppData\Local\Microsoft\Windows\Temporary Internet Files\Content.Outlook\OXZHUBCR\photo (26).JPG">
            <a:extLst>
              <a:ext uri="{FF2B5EF4-FFF2-40B4-BE49-F238E27FC236}">
                <a16:creationId xmlns:a16="http://schemas.microsoft.com/office/drawing/2014/main" id="{089ED825-287D-489A-BB57-700AFBE5A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868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FDF980B4-8F32-457D-B4A7-A11A82E9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DE961C6-56FC-4964-8615-1F377A06D427}"/>
              </a:ext>
            </a:extLst>
          </p:cNvPr>
          <p:cNvSpPr>
            <a:spLocks noGrp="1"/>
          </p:cNvSpPr>
          <p:nvPr>
            <p:ph type="title"/>
          </p:nvPr>
        </p:nvSpPr>
        <p:spPr/>
        <p:txBody>
          <a:bodyPr/>
          <a:lstStyle/>
          <a:p>
            <a:pPr eaLnBrk="1" hangingPunct="1"/>
            <a:r>
              <a:rPr lang="en-US" altLang="en-US"/>
              <a:t>Safety Practices </a:t>
            </a:r>
          </a:p>
        </p:txBody>
      </p:sp>
      <p:sp>
        <p:nvSpPr>
          <p:cNvPr id="37891" name="Content Placeholder 2">
            <a:extLst>
              <a:ext uri="{FF2B5EF4-FFF2-40B4-BE49-F238E27FC236}">
                <a16:creationId xmlns:a16="http://schemas.microsoft.com/office/drawing/2014/main" id="{091EEAC3-BD64-4C1E-A2E3-8D348F352AFF}"/>
              </a:ext>
            </a:extLst>
          </p:cNvPr>
          <p:cNvSpPr>
            <a:spLocks noGrp="1"/>
          </p:cNvSpPr>
          <p:nvPr>
            <p:ph idx="1"/>
          </p:nvPr>
        </p:nvSpPr>
        <p:spPr/>
        <p:txBody>
          <a:bodyPr/>
          <a:lstStyle/>
          <a:p>
            <a:pPr lvl="1" eaLnBrk="1" hangingPunct="1">
              <a:buFont typeface="Arial" panose="020B0604020202020204" pitchFamily="34" charset="0"/>
              <a:buNone/>
            </a:pPr>
            <a:r>
              <a:rPr lang="en-US" altLang="en-US" dirty="0"/>
              <a:t>All areas accessible to a child must be free from hazards including, but not limited to, the following:</a:t>
            </a:r>
          </a:p>
          <a:p>
            <a:pPr lvl="2" eaLnBrk="1" hangingPunct="1"/>
            <a:r>
              <a:rPr lang="en-US" altLang="en-US" sz="2800" b="1" dirty="0"/>
              <a:t>Air conditioners, electric fans, and heaters must be mounted out of all children’s reach or have safeguards that keep any child from being injured; </a:t>
            </a:r>
          </a:p>
          <a:p>
            <a:pPr lvl="2" eaLnBrk="1" hangingPunct="1"/>
            <a:r>
              <a:rPr lang="en-US" altLang="en-US" sz="2800" b="1" dirty="0"/>
              <a:t> Play materials and equipment must be safe and free from sharp or rough edges and toxic paints; </a:t>
            </a:r>
          </a:p>
          <a:p>
            <a:pPr eaLnBrk="1" hangingPunct="1"/>
            <a:endParaRPr lang="en-US" altLang="en-US" dirty="0"/>
          </a:p>
        </p:txBody>
      </p:sp>
      <p:pic>
        <p:nvPicPr>
          <p:cNvPr id="37892" name="Picture 6" descr="C:\Users\Felipe\AppData\Local\Microsoft\Windows\Temporary Internet Files\Content.IE5\8GOTJ3VR\MP900439244[1].jpg">
            <a:extLst>
              <a:ext uri="{FF2B5EF4-FFF2-40B4-BE49-F238E27FC236}">
                <a16:creationId xmlns:a16="http://schemas.microsoft.com/office/drawing/2014/main" id="{4FC2D5C2-FA71-411B-8A25-43CEE3626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228600"/>
            <a:ext cx="1676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C:\Users\Felipe\AppData\Local\Microsoft\Windows\Temporary Internet Files\Content.IE5\8GOTJ3VR\MP900439244[1].jpg">
            <a:extLst>
              <a:ext uri="{FF2B5EF4-FFF2-40B4-BE49-F238E27FC236}">
                <a16:creationId xmlns:a16="http://schemas.microsoft.com/office/drawing/2014/main" id="{24956E87-7C63-4068-81A5-550A11A66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1676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874C-E344-4A25-B74A-6C846C133563}"/>
              </a:ext>
            </a:extLst>
          </p:cNvPr>
          <p:cNvSpPr>
            <a:spLocks noGrp="1"/>
          </p:cNvSpPr>
          <p:nvPr>
            <p:ph type="title"/>
          </p:nvPr>
        </p:nvSpPr>
        <p:spPr/>
        <p:txBody>
          <a:bodyPr/>
          <a:lstStyle/>
          <a:p>
            <a:r>
              <a:rPr lang="en-US" dirty="0"/>
              <a:t>Health Practices</a:t>
            </a:r>
          </a:p>
        </p:txBody>
      </p:sp>
      <p:sp>
        <p:nvSpPr>
          <p:cNvPr id="3" name="Content Placeholder 2">
            <a:extLst>
              <a:ext uri="{FF2B5EF4-FFF2-40B4-BE49-F238E27FC236}">
                <a16:creationId xmlns:a16="http://schemas.microsoft.com/office/drawing/2014/main" id="{C66CBA84-86D2-4F09-9747-4A2FAD7BECCD}"/>
              </a:ext>
            </a:extLst>
          </p:cNvPr>
          <p:cNvSpPr>
            <a:spLocks noGrp="1"/>
          </p:cNvSpPr>
          <p:nvPr>
            <p:ph idx="1"/>
          </p:nvPr>
        </p:nvSpPr>
        <p:spPr>
          <a:xfrm>
            <a:off x="838200" y="1825625"/>
            <a:ext cx="10515600" cy="4541838"/>
          </a:xfrm>
        </p:spPr>
        <p:txBody>
          <a:bodyPr>
            <a:normAutofit/>
          </a:bodyPr>
          <a:lstStyle/>
          <a:p>
            <a:r>
              <a:rPr lang="en-US" dirty="0"/>
              <a:t>Performance Standard 1302.41, 1302.47 </a:t>
            </a:r>
          </a:p>
          <a:p>
            <a:r>
              <a:rPr lang="en-US" dirty="0"/>
              <a:t>Minimum Standard 746.3601, 746.3603, 746.3605, 746.3606, 746.3607</a:t>
            </a:r>
          </a:p>
          <a:p>
            <a:endParaRPr lang="en-US" dirty="0"/>
          </a:p>
          <a:p>
            <a:r>
              <a:rPr lang="en-US" b="1" u="sng" dirty="0"/>
              <a:t>Policy Statement</a:t>
            </a:r>
            <a:r>
              <a:rPr lang="en-US" dirty="0"/>
              <a:t>: </a:t>
            </a:r>
          </a:p>
          <a:p>
            <a:pPr lvl="1"/>
            <a:r>
              <a:rPr lang="en-US" dirty="0"/>
              <a:t>UTRGV-PSJA ISD-EHS-CCP Program has the responsibility to preserve the safety, protect the welfare, and promote the physical, mental and emotional health of children, families, staff and volunteers. UTRGV-PSJA ISD-EHS-CCP Grant is responsible for reporting communicable illness and following Universal Precautions.</a:t>
            </a:r>
          </a:p>
          <a:p>
            <a:endParaRPr lang="en-US" dirty="0"/>
          </a:p>
          <a:p>
            <a:endParaRPr lang="en-US" dirty="0"/>
          </a:p>
          <a:p>
            <a:endParaRPr lang="en-US" dirty="0"/>
          </a:p>
        </p:txBody>
      </p:sp>
    </p:spTree>
    <p:extLst>
      <p:ext uri="{BB962C8B-B14F-4D97-AF65-F5344CB8AC3E}">
        <p14:creationId xmlns:p14="http://schemas.microsoft.com/office/powerpoint/2010/main" val="423779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a:extLst>
              <a:ext uri="{FF2B5EF4-FFF2-40B4-BE49-F238E27FC236}">
                <a16:creationId xmlns:a16="http://schemas.microsoft.com/office/drawing/2014/main" id="{90F37705-0D2A-49F1-8648-856863506488}"/>
              </a:ext>
            </a:extLst>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971801" y="1600201"/>
            <a:ext cx="6804025" cy="4525963"/>
          </a:xfrm>
        </p:spPr>
      </p:pic>
      <p:pic>
        <p:nvPicPr>
          <p:cNvPr id="38915" name="Picture 6" descr="C:\Users\Felipe\AppData\Local\Microsoft\Windows\Temporary Internet Files\Content.IE5\XBMYF0HY\MC900056289[1].wmf">
            <a:extLst>
              <a:ext uri="{FF2B5EF4-FFF2-40B4-BE49-F238E27FC236}">
                <a16:creationId xmlns:a16="http://schemas.microsoft.com/office/drawing/2014/main" id="{1BD7A0C7-333C-4944-9E4C-787C667098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FB58D9E-7C4E-4DA5-A379-941411DBE637}"/>
              </a:ext>
            </a:extLst>
          </p:cNvPr>
          <p:cNvSpPr>
            <a:spLocks noGrp="1"/>
          </p:cNvSpPr>
          <p:nvPr>
            <p:ph type="title"/>
          </p:nvPr>
        </p:nvSpPr>
        <p:spPr/>
        <p:txBody>
          <a:bodyPr/>
          <a:lstStyle/>
          <a:p>
            <a:pPr eaLnBrk="1" hangingPunct="1"/>
            <a:r>
              <a:rPr lang="en-US" altLang="en-US"/>
              <a:t>Electrical Outlets must be Covered</a:t>
            </a:r>
          </a:p>
        </p:txBody>
      </p:sp>
      <p:pic>
        <p:nvPicPr>
          <p:cNvPr id="39939" name="Picture 3" descr="C:\Users\Kim\AppData\Local\Microsoft\Windows\Temporary Internet Files\Content.Outlook\OXZHUBCR\photo.JPG">
            <a:extLst>
              <a:ext uri="{FF2B5EF4-FFF2-40B4-BE49-F238E27FC236}">
                <a16:creationId xmlns:a16="http://schemas.microsoft.com/office/drawing/2014/main" id="{0F50357D-DB80-46E1-88A4-564ADD3E08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48200" y="1981200"/>
            <a:ext cx="2795588" cy="3741738"/>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FC97034-03D7-4187-A54A-E5838539596A}"/>
              </a:ext>
            </a:extLst>
          </p:cNvPr>
          <p:cNvSpPr>
            <a:spLocks noGrp="1"/>
          </p:cNvSpPr>
          <p:nvPr>
            <p:ph type="title"/>
          </p:nvPr>
        </p:nvSpPr>
        <p:spPr/>
        <p:txBody>
          <a:bodyPr/>
          <a:lstStyle/>
          <a:p>
            <a:pPr eaLnBrk="1" hangingPunct="1"/>
            <a:r>
              <a:rPr lang="en-US" altLang="en-US"/>
              <a:t>Where’s the diapering sink? </a:t>
            </a:r>
          </a:p>
        </p:txBody>
      </p:sp>
      <p:pic>
        <p:nvPicPr>
          <p:cNvPr id="44035" name="Picture 2" descr="C:\Users\Kim\AppData\Local\Microsoft\Windows\Temporary Internet Files\Content.Outlook\OXZHUBCR\photo.JPG">
            <a:extLst>
              <a:ext uri="{FF2B5EF4-FFF2-40B4-BE49-F238E27FC236}">
                <a16:creationId xmlns:a16="http://schemas.microsoft.com/office/drawing/2014/main" id="{5CA7C3B5-EED8-4DC3-A55D-BABF6D9C35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828800"/>
            <a:ext cx="7054850" cy="38862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B7E7-30DF-4E52-92AF-4E779F618ED2}"/>
              </a:ext>
            </a:extLst>
          </p:cNvPr>
          <p:cNvSpPr>
            <a:spLocks noGrp="1"/>
          </p:cNvSpPr>
          <p:nvPr>
            <p:ph type="title"/>
          </p:nvPr>
        </p:nvSpPr>
        <p:spPr/>
        <p:txBody>
          <a:bodyPr/>
          <a:lstStyle/>
          <a:p>
            <a:r>
              <a:rPr lang="en-US" dirty="0"/>
              <a:t>Any questions?</a:t>
            </a:r>
          </a:p>
        </p:txBody>
      </p:sp>
      <p:sp>
        <p:nvSpPr>
          <p:cNvPr id="3" name="Content Placeholder 2">
            <a:extLst>
              <a:ext uri="{FF2B5EF4-FFF2-40B4-BE49-F238E27FC236}">
                <a16:creationId xmlns:a16="http://schemas.microsoft.com/office/drawing/2014/main" id="{1B3E1223-5026-401E-AF88-48EC0CF16F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466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3F3DF901-9021-4C37-97A3-5B96943D08DA}"/>
              </a:ext>
            </a:extLst>
          </p:cNvPr>
          <p:cNvSpPr>
            <a:spLocks noGrp="1"/>
          </p:cNvSpPr>
          <p:nvPr>
            <p:ph type="title"/>
          </p:nvPr>
        </p:nvSpPr>
        <p:spPr>
          <a:xfrm>
            <a:off x="793662" y="386930"/>
            <a:ext cx="10066122" cy="1298448"/>
          </a:xfrm>
        </p:spPr>
        <p:txBody>
          <a:bodyPr anchor="b">
            <a:normAutofit/>
          </a:bodyPr>
          <a:lstStyle/>
          <a:p>
            <a:pPr eaLnBrk="1" hangingPunct="1"/>
            <a:r>
              <a:rPr lang="en-US" altLang="en-US" sz="4800" u="sng"/>
              <a:t>Health Maintenance</a:t>
            </a:r>
          </a:p>
        </p:txBody>
      </p:sp>
      <p:sp>
        <p:nvSpPr>
          <p:cNvPr id="75" name="Rectangle 7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a:extLst>
              <a:ext uri="{FF2B5EF4-FFF2-40B4-BE49-F238E27FC236}">
                <a16:creationId xmlns:a16="http://schemas.microsoft.com/office/drawing/2014/main" id="{A27963CC-A4A4-49D0-A463-D35C7CF2F07A}"/>
              </a:ext>
            </a:extLst>
          </p:cNvPr>
          <p:cNvSpPr>
            <a:spLocks noGrp="1"/>
          </p:cNvSpPr>
          <p:nvPr>
            <p:ph sz="quarter" idx="1"/>
          </p:nvPr>
        </p:nvSpPr>
        <p:spPr>
          <a:xfrm>
            <a:off x="793661" y="2599509"/>
            <a:ext cx="4530898" cy="3639450"/>
          </a:xfrm>
        </p:spPr>
        <p:txBody>
          <a:bodyPr anchor="ctr">
            <a:normAutofit/>
          </a:bodyPr>
          <a:lstStyle/>
          <a:p>
            <a:pPr eaLnBrk="1" hangingPunct="1"/>
            <a:r>
              <a:rPr lang="en-US" altLang="en-US" sz="2000">
                <a:latin typeface="Times New Roman" panose="02020603050405020304" pitchFamily="18" charset="0"/>
                <a:cs typeface="Times New Roman" panose="02020603050405020304" pitchFamily="18" charset="0"/>
              </a:rPr>
              <a:t>The best defense against a Communicable Disease is a healthy body.  A strong Immune system fights off most of the germs that enter the body. When we take care of our bodies with proper nutrition, exercise and rest, our bodies can usually take care of us. Intact skin is an excellent barrier to germs. </a:t>
            </a:r>
          </a:p>
          <a:p>
            <a:pPr eaLnBrk="1" hangingPunct="1"/>
            <a:endParaRPr lang="en-US" altLang="en-US" sz="2000"/>
          </a:p>
        </p:txBody>
      </p:sp>
      <p:pic>
        <p:nvPicPr>
          <p:cNvPr id="22532" name="Picture 5" descr="http://ts3.mm.bing.net/th?id=HN.608022001716167534&amp;pid=15.1">
            <a:extLst>
              <a:ext uri="{FF2B5EF4-FFF2-40B4-BE49-F238E27FC236}">
                <a16:creationId xmlns:a16="http://schemas.microsoft.com/office/drawing/2014/main" id="{E321FD75-93E9-403F-8DCC-5BBF84F79D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7" r="4856"/>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554" name="Rectangle 2">
            <a:extLst>
              <a:ext uri="{FF2B5EF4-FFF2-40B4-BE49-F238E27FC236}">
                <a16:creationId xmlns:a16="http://schemas.microsoft.com/office/drawing/2014/main" id="{06D8B285-1EEE-45C9-8C54-DA59F786847D}"/>
              </a:ext>
            </a:extLst>
          </p:cNvPr>
          <p:cNvSpPr>
            <a:spLocks noGrp="1"/>
          </p:cNvSpPr>
          <p:nvPr>
            <p:ph type="title"/>
          </p:nvPr>
        </p:nvSpPr>
        <p:spPr>
          <a:xfrm>
            <a:off x="6094105" y="802955"/>
            <a:ext cx="4977976" cy="1454051"/>
          </a:xfrm>
        </p:spPr>
        <p:txBody>
          <a:bodyPr>
            <a:normAutofit/>
          </a:bodyPr>
          <a:lstStyle/>
          <a:p>
            <a:pPr eaLnBrk="1" hangingPunct="1"/>
            <a:r>
              <a:rPr lang="en-US" altLang="en-US" u="sng">
                <a:solidFill>
                  <a:srgbClr val="000000"/>
                </a:solidFill>
              </a:rPr>
              <a:t>Health Maintenance</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3556" name="Picture 5" descr="http://ts2.mm.bing.net/th?id=HN.608033907371805189&amp;pid=15.1">
            <a:extLst>
              <a:ext uri="{FF2B5EF4-FFF2-40B4-BE49-F238E27FC236}">
                <a16:creationId xmlns:a16="http://schemas.microsoft.com/office/drawing/2014/main" id="{B8D80DF5-63FC-4585-9EC7-B3B7AB22E1F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4458"/>
          <a:stretch/>
        </p:blipFill>
        <p:spPr bwMode="auto">
          <a:xfrm>
            <a:off x="128705" y="802955"/>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36C398F6-A6E6-4241-98BF-43CFE9F348EC}"/>
              </a:ext>
            </a:extLst>
          </p:cNvPr>
          <p:cNvSpPr>
            <a:spLocks noGrp="1"/>
          </p:cNvSpPr>
          <p:nvPr>
            <p:ph sz="quarter" idx="1"/>
          </p:nvPr>
        </p:nvSpPr>
        <p:spPr>
          <a:xfrm>
            <a:off x="6090574" y="2421682"/>
            <a:ext cx="4977578" cy="3639289"/>
          </a:xfrm>
        </p:spPr>
        <p:txBody>
          <a:bodyPr anchor="ctr">
            <a:normAutofit/>
          </a:bodyPr>
          <a:lstStyle/>
          <a:p>
            <a:pPr eaLnBrk="1" hangingPunct="1">
              <a:buFont typeface="Wingdings" panose="05000000000000000000" pitchFamily="2" charset="2"/>
              <a:buNone/>
            </a:pPr>
            <a:endParaRPr lang="en-US" altLang="en-US" sz="2000" dirty="0">
              <a:solidFill>
                <a:srgbClr val="000000"/>
              </a:solidFill>
            </a:endParaRPr>
          </a:p>
          <a:p>
            <a:pPr eaLnBrk="1" hangingPunct="1"/>
            <a:r>
              <a:rPr lang="en-US" altLang="en-US" sz="2000" dirty="0">
                <a:solidFill>
                  <a:srgbClr val="000000"/>
                </a:solidFill>
                <a:latin typeface="Times New Roman" panose="02020603050405020304" pitchFamily="18" charset="0"/>
                <a:cs typeface="Times New Roman" panose="02020603050405020304" pitchFamily="18" charset="0"/>
              </a:rPr>
              <a:t>All children and adults should have Periodic Health Screenings. This helps in identifying special health care needs and makes treatment to prevent further health problems possible.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37A7-5939-4780-8CAE-B793B6DFB0D6}"/>
              </a:ext>
            </a:extLst>
          </p:cNvPr>
          <p:cNvSpPr>
            <a:spLocks noGrp="1"/>
          </p:cNvSpPr>
          <p:nvPr>
            <p:ph type="title"/>
          </p:nvPr>
        </p:nvSpPr>
        <p:spPr>
          <a:xfrm>
            <a:off x="776287" y="36512"/>
            <a:ext cx="10515600" cy="930275"/>
          </a:xfrm>
        </p:spPr>
        <p:txBody>
          <a:bodyPr>
            <a:normAutofit fontScale="90000"/>
          </a:bodyPr>
          <a:lstStyle/>
          <a:p>
            <a:r>
              <a:rPr lang="en-US" dirty="0"/>
              <a:t>What types of illness would prohibit a child from attending the child-care center?</a:t>
            </a:r>
          </a:p>
        </p:txBody>
      </p:sp>
      <p:sp>
        <p:nvSpPr>
          <p:cNvPr id="3" name="Content Placeholder 2">
            <a:extLst>
              <a:ext uri="{FF2B5EF4-FFF2-40B4-BE49-F238E27FC236}">
                <a16:creationId xmlns:a16="http://schemas.microsoft.com/office/drawing/2014/main" id="{C050CAD9-7BCA-471F-A54B-C76857D96E3F}"/>
              </a:ext>
            </a:extLst>
          </p:cNvPr>
          <p:cNvSpPr>
            <a:spLocks noGrp="1"/>
          </p:cNvSpPr>
          <p:nvPr>
            <p:ph idx="1"/>
          </p:nvPr>
        </p:nvSpPr>
        <p:spPr>
          <a:xfrm>
            <a:off x="457200" y="1257300"/>
            <a:ext cx="11601450" cy="4919663"/>
          </a:xfrm>
        </p:spPr>
        <p:txBody>
          <a:bodyPr/>
          <a:lstStyle/>
          <a:p>
            <a:pPr marL="342900" indent="-342900">
              <a:buFont typeface="+mj-lt"/>
              <a:buAutoNum type="alphaU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Unless you are licensed to provide get-well care, you must not allow an ill child to                                                                                     attend your child-care center if one or more of the following exists: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buFont typeface="+mj-lt"/>
              <a:buAutoNum type="roman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illness prevents the child from participating comfortably in child-care center activities including outdoor play;</a:t>
            </a:r>
            <a:endParaRPr lang="en-US" sz="2000" dirty="0">
              <a:effectLst/>
              <a:latin typeface="Times New Roman" panose="02020603050405020304" pitchFamily="18" charset="0"/>
              <a:ea typeface="Calibri" panose="020F0502020204030204" pitchFamily="34" charset="0"/>
            </a:endParaRPr>
          </a:p>
          <a:p>
            <a:pPr marL="971550" lvl="1" indent="-514350">
              <a:buFont typeface="+mj-lt"/>
              <a:buAutoNum type="romanLcPeriod"/>
            </a:pPr>
            <a:r>
              <a:rPr lang="en-US" sz="2000" dirty="0">
                <a:effectLst/>
                <a:latin typeface="Times New Roman" panose="02020603050405020304" pitchFamily="18" charset="0"/>
                <a:ea typeface="Calibri" panose="020F0502020204030204" pitchFamily="34" charset="0"/>
              </a:rPr>
              <a:t>The illness results in a greater need for care than caregivers can provide without compromising the health, safety, and supervision of the other children in care;</a:t>
            </a:r>
          </a:p>
          <a:p>
            <a:pPr marL="971550" lvl="1" indent="-514350">
              <a:buFont typeface="+mj-lt"/>
              <a:buAutoNum type="roman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child has one of the following (unless a medical evaluation by a health- care professional indicates that you can include the child in the child-care center's activities)</a:t>
            </a:r>
          </a:p>
          <a:p>
            <a:pPr marL="1428750" lvl="2" indent="-514350">
              <a:buFont typeface="+mj-lt"/>
              <a:buAutoNum type="romanLcPeriod"/>
            </a:pPr>
            <a:r>
              <a:rPr lang="en-US" sz="1400" dirty="0">
                <a:latin typeface="Times New Roman" panose="02020603050405020304" pitchFamily="18" charset="0"/>
                <a:ea typeface="Calibri" panose="020F0502020204030204" pitchFamily="34" charset="0"/>
                <a:cs typeface="Times New Roman" panose="02020603050405020304" pitchFamily="18" charset="0"/>
              </a:rPr>
              <a:t>Oral temperature of above 99.5 accompanied by behavior changes or other signs or symptoms of illness</a:t>
            </a:r>
          </a:p>
          <a:p>
            <a:pPr marL="1428750" lvl="2" indent="-514350">
              <a:buFont typeface="+mj-lt"/>
              <a:buAutoNum type="romanL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Tympanic (ear) temperature above 100 degree</a:t>
            </a:r>
          </a:p>
          <a:p>
            <a:pPr marL="1428750" lvl="2" indent="-514350">
              <a:buFont typeface="+mj-lt"/>
              <a:buAutoNum type="romanLcPeriod"/>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Axillary (armpit) temperature above 100 degree</a:t>
            </a:r>
          </a:p>
          <a:p>
            <a:pPr marL="971550" lvl="1" indent="-514350">
              <a:buFont typeface="+mj-lt"/>
              <a:buAutoNum type="romanL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Symptoms and signs of possible severe illness such as lethargy, abnormal breathing, uncontrolled diarrhea, two or more vomiting episodes in 24 hours, rash with fever, mouth sores with drooling, behavior changes, or other signs that the child may be severely ill;</a:t>
            </a:r>
          </a:p>
          <a:p>
            <a:pPr marL="971550" lvl="1" indent="-514350">
              <a:buFont typeface="+mj-lt"/>
              <a:buAutoNum type="romanLcPeriod"/>
            </a:pPr>
            <a:endParaRPr lang="en-US" dirty="0"/>
          </a:p>
        </p:txBody>
      </p:sp>
    </p:spTree>
    <p:extLst>
      <p:ext uri="{BB962C8B-B14F-4D97-AF65-F5344CB8AC3E}">
        <p14:creationId xmlns:p14="http://schemas.microsoft.com/office/powerpoint/2010/main" val="1263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727E-DC06-4367-B9EE-473137A33D64}"/>
              </a:ext>
            </a:extLst>
          </p:cNvPr>
          <p:cNvSpPr>
            <a:spLocks noGrp="1"/>
          </p:cNvSpPr>
          <p:nvPr>
            <p:ph type="title"/>
          </p:nvPr>
        </p:nvSpPr>
        <p:spPr>
          <a:xfrm>
            <a:off x="476251" y="11113"/>
            <a:ext cx="10929937" cy="1814512"/>
          </a:xfrm>
        </p:spPr>
        <p:txBody>
          <a:bodyPr>
            <a:noAutofit/>
          </a:bodyPr>
          <a:lstStyle/>
          <a:p>
            <a:r>
              <a:rPr lang="en-US" sz="3200" dirty="0"/>
              <a:t>What if a child becomes ill while in care?</a:t>
            </a:r>
          </a:p>
        </p:txBody>
      </p:sp>
      <p:sp>
        <p:nvSpPr>
          <p:cNvPr id="3" name="Content Placeholder 2">
            <a:extLst>
              <a:ext uri="{FF2B5EF4-FFF2-40B4-BE49-F238E27FC236}">
                <a16:creationId xmlns:a16="http://schemas.microsoft.com/office/drawing/2014/main" id="{F46593B5-340F-4FB2-9E7F-F4CE2A9B88AD}"/>
              </a:ext>
            </a:extLst>
          </p:cNvPr>
          <p:cNvSpPr>
            <a:spLocks noGrp="1"/>
          </p:cNvSpPr>
          <p:nvPr>
            <p:ph idx="1"/>
          </p:nvPr>
        </p:nvSpPr>
        <p:spPr>
          <a:xfrm>
            <a:off x="476251" y="1825625"/>
            <a:ext cx="10877549" cy="4351338"/>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the parent to pick up the child;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Care for the child apart from other children;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Give appropriate attention and supervision until the parent picks the child up;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Give extra attention to hand washing and sanitation if the child has diarrhea or vomiting.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1157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5BA1-D9B7-4668-A0A5-44D12E05EABA}"/>
              </a:ext>
            </a:extLst>
          </p:cNvPr>
          <p:cNvSpPr>
            <a:spLocks noGrp="1"/>
          </p:cNvSpPr>
          <p:nvPr>
            <p:ph type="title"/>
          </p:nvPr>
        </p:nvSpPr>
        <p:spPr/>
        <p:txBody>
          <a:bodyPr/>
          <a:lstStyle/>
          <a:p>
            <a:r>
              <a:rPr lang="en-US" dirty="0"/>
              <a:t>When may a child who was ill return to my child-care center?</a:t>
            </a:r>
          </a:p>
        </p:txBody>
      </p:sp>
      <p:sp>
        <p:nvSpPr>
          <p:cNvPr id="3" name="Content Placeholder 2">
            <a:extLst>
              <a:ext uri="{FF2B5EF4-FFF2-40B4-BE49-F238E27FC236}">
                <a16:creationId xmlns:a16="http://schemas.microsoft.com/office/drawing/2014/main" id="{731236D5-18A7-424D-852F-5AB30A907368}"/>
              </a:ext>
            </a:extLst>
          </p:cNvPr>
          <p:cNvSpPr>
            <a:spLocks noGrp="1"/>
          </p:cNvSpPr>
          <p:nvPr>
            <p:ph idx="1"/>
          </p:nvPr>
        </p:nvSpPr>
        <p:spPr/>
        <p:txBody>
          <a:bodyPr/>
          <a:lstStyle/>
          <a:p>
            <a:r>
              <a:rPr lang="en-US" dirty="0"/>
              <a:t>The child is free of symptoms of illness for 24 hours;</a:t>
            </a:r>
          </a:p>
          <a:p>
            <a:r>
              <a:rPr lang="en-US" dirty="0"/>
              <a:t>You have obtained a health care professional's statement that the child no longer has an excludable disease or condition</a:t>
            </a:r>
          </a:p>
          <a:p>
            <a:endParaRPr lang="en-US" dirty="0"/>
          </a:p>
        </p:txBody>
      </p:sp>
    </p:spTree>
    <p:extLst>
      <p:ext uri="{BB962C8B-B14F-4D97-AF65-F5344CB8AC3E}">
        <p14:creationId xmlns:p14="http://schemas.microsoft.com/office/powerpoint/2010/main" val="106719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6487-C21C-40F2-B9A1-97F79505C991}"/>
              </a:ext>
            </a:extLst>
          </p:cNvPr>
          <p:cNvSpPr>
            <a:spLocks noGrp="1"/>
          </p:cNvSpPr>
          <p:nvPr>
            <p:ph type="title"/>
          </p:nvPr>
        </p:nvSpPr>
        <p:spPr/>
        <p:txBody>
          <a:bodyPr>
            <a:noAutofit/>
          </a:bodyPr>
          <a:lstStyle/>
          <a:p>
            <a:r>
              <a:rPr lang="en-US" sz="3200" dirty="0"/>
              <a:t>How should caregivers respond to an illness or injury that requires the immediate attention of a        </a:t>
            </a:r>
            <a:br>
              <a:rPr lang="en-US" sz="3200" dirty="0"/>
            </a:br>
            <a:r>
              <a:rPr lang="en-US" sz="3200" dirty="0"/>
              <a:t>     health-care professional?</a:t>
            </a:r>
            <a:br>
              <a:rPr lang="en-US" sz="3200" dirty="0"/>
            </a:br>
            <a:endParaRPr lang="en-US" sz="3200" dirty="0"/>
          </a:p>
        </p:txBody>
      </p:sp>
      <p:sp>
        <p:nvSpPr>
          <p:cNvPr id="3" name="Content Placeholder 2">
            <a:extLst>
              <a:ext uri="{FF2B5EF4-FFF2-40B4-BE49-F238E27FC236}">
                <a16:creationId xmlns:a16="http://schemas.microsoft.com/office/drawing/2014/main" id="{0BE5CCDB-AF35-480D-9DA9-3E3BA3FEFAA9}"/>
              </a:ext>
            </a:extLst>
          </p:cNvPr>
          <p:cNvSpPr>
            <a:spLocks noGrp="1"/>
          </p:cNvSpPr>
          <p:nvPr>
            <p:ph idx="1"/>
          </p:nvPr>
        </p:nvSpPr>
        <p:spPr/>
        <p:txBody>
          <a:bodyPr/>
          <a:lstStyle/>
          <a:p>
            <a:r>
              <a:rPr lang="en-US" dirty="0"/>
              <a:t>Contact emergency medical services (or take the child to the nearest emergency room after you have ensured the supervision of other children in the group);</a:t>
            </a:r>
          </a:p>
          <a:p>
            <a:r>
              <a:rPr lang="en-US" dirty="0"/>
              <a:t>Give the child first-aid treatment or CPR when needed;</a:t>
            </a:r>
          </a:p>
          <a:p>
            <a:r>
              <a:rPr lang="en-US" dirty="0"/>
              <a:t> Contact the child's parent</a:t>
            </a:r>
          </a:p>
          <a:p>
            <a:r>
              <a:rPr lang="en-US" dirty="0"/>
              <a:t>Contact the physician or other health-care professional identified in the child's record;</a:t>
            </a:r>
          </a:p>
          <a:p>
            <a:endParaRPr lang="en-US" dirty="0"/>
          </a:p>
        </p:txBody>
      </p:sp>
    </p:spTree>
    <p:extLst>
      <p:ext uri="{BB962C8B-B14F-4D97-AF65-F5344CB8AC3E}">
        <p14:creationId xmlns:p14="http://schemas.microsoft.com/office/powerpoint/2010/main" val="99241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9733-9FC5-4E4C-A0B3-D605A00735A6}"/>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F229131B-4A7B-4703-B9B0-CE219EE4A69B}"/>
              </a:ext>
            </a:extLst>
          </p:cNvPr>
          <p:cNvSpPr>
            <a:spLocks noGrp="1"/>
          </p:cNvSpPr>
          <p:nvPr>
            <p:ph idx="1"/>
          </p:nvPr>
        </p:nvSpPr>
        <p:spPr>
          <a:xfrm>
            <a:off x="838200" y="1825625"/>
            <a:ext cx="11068050" cy="4351338"/>
          </a:xfrm>
        </p:spPr>
        <p:txBody>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Ensure supervision of other children in the group.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If emergency medical services have been contacted it is not necessary to also contact the child's physician unless directed to do so by EMS personnel.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771650" lvl="3" indent="-400050">
              <a:lnSpc>
                <a:spcPct val="107000"/>
              </a:lnSpc>
              <a:spcBef>
                <a:spcPts val="0"/>
              </a:spcBef>
              <a:buFont typeface="+mj-lt"/>
              <a:buAutoNum type="romanLcPeriod"/>
            </a:pPr>
            <a:r>
              <a:rPr lang="en-US" dirty="0">
                <a:effectLst/>
                <a:latin typeface="Times New Roman" panose="02020603050405020304" pitchFamily="18" charset="0"/>
                <a:ea typeface="Calibri" panose="020F0502020204030204" pitchFamily="34" charset="0"/>
              </a:rPr>
              <a:t>If parent, legal guardian, or emergency contacts are unable to be located, child will be transported to the emergency room designated on the Child Admission Form under Emergency Medical Authorization</a:t>
            </a:r>
          </a:p>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Parents will be given an Incident/Illness (Form 7239) informing them that their child may have been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exposed to a communicable illness or has been injured. The form will be given within 48 hours of the      incident/illness. A copy will be kept in the center manager's office. incident/illness. A copy will be kept in the center manager's office.</a:t>
            </a:r>
          </a:p>
          <a:p>
            <a:pPr marL="0" marR="0" indent="0" algn="just">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2600" dirty="0"/>
          </a:p>
        </p:txBody>
      </p:sp>
    </p:spTree>
    <p:extLst>
      <p:ext uri="{BB962C8B-B14F-4D97-AF65-F5344CB8AC3E}">
        <p14:creationId xmlns:p14="http://schemas.microsoft.com/office/powerpoint/2010/main" val="2551610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1192</Words>
  <Application>Microsoft Office PowerPoint</Application>
  <PresentationFormat>Widescreen</PresentationFormat>
  <Paragraphs>86</Paragraphs>
  <Slides>23</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Symbol</vt:lpstr>
      <vt:lpstr>Times New Roman</vt:lpstr>
      <vt:lpstr>Wingdings</vt:lpstr>
      <vt:lpstr>Office Theme</vt:lpstr>
      <vt:lpstr>1_Office Theme</vt:lpstr>
      <vt:lpstr>Maintaining Health and Safety Practices</vt:lpstr>
      <vt:lpstr>Health Practices</vt:lpstr>
      <vt:lpstr>Health Maintenance</vt:lpstr>
      <vt:lpstr>Health Maintenance</vt:lpstr>
      <vt:lpstr>What types of illness would prohibit a child from attending the child-care center?</vt:lpstr>
      <vt:lpstr>What if a child becomes ill while in care?</vt:lpstr>
      <vt:lpstr>When may a child who was ill return to my child-care center?</vt:lpstr>
      <vt:lpstr>How should caregivers respond to an illness or injury that requires the immediate attention of a              health-care professional? </vt:lpstr>
      <vt:lpstr>Cont. </vt:lpstr>
      <vt:lpstr>Head Lice Procedure </vt:lpstr>
      <vt:lpstr>Safety Practices</vt:lpstr>
      <vt:lpstr>Indoor and Outdoor Equipment </vt:lpstr>
      <vt:lpstr>PowerPoint Presentation</vt:lpstr>
      <vt:lpstr>PowerPoint Presentation</vt:lpstr>
      <vt:lpstr>PowerPoint Presentation</vt:lpstr>
      <vt:lpstr>PowerPoint Presentation</vt:lpstr>
      <vt:lpstr>PowerPoint Presentation</vt:lpstr>
      <vt:lpstr>PowerPoint Presentation</vt:lpstr>
      <vt:lpstr>Safety Practices </vt:lpstr>
      <vt:lpstr>PowerPoint Presentation</vt:lpstr>
      <vt:lpstr>Electrical Outlets must be Covered</vt:lpstr>
      <vt:lpstr>Where’s the diapering sink?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Health and Safety Practices</dc:title>
  <dc:creator>Lino Zamora</dc:creator>
  <cp:lastModifiedBy>Lino Zamora</cp:lastModifiedBy>
  <cp:revision>6</cp:revision>
  <dcterms:created xsi:type="dcterms:W3CDTF">2020-08-20T21:47:37Z</dcterms:created>
  <dcterms:modified xsi:type="dcterms:W3CDTF">2020-08-20T22:37:06Z</dcterms:modified>
</cp:coreProperties>
</file>